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68" r:id="rId4"/>
    <p:sldId id="269" r:id="rId5"/>
    <p:sldId id="270" r:id="rId6"/>
    <p:sldId id="288" r:id="rId7"/>
    <p:sldId id="271" r:id="rId8"/>
    <p:sldId id="257" r:id="rId9"/>
    <p:sldId id="258" r:id="rId10"/>
    <p:sldId id="272" r:id="rId11"/>
    <p:sldId id="289" r:id="rId12"/>
    <p:sldId id="273" r:id="rId13"/>
    <p:sldId id="290" r:id="rId14"/>
    <p:sldId id="259" r:id="rId15"/>
    <p:sldId id="260" r:id="rId16"/>
    <p:sldId id="274" r:id="rId17"/>
    <p:sldId id="275" r:id="rId18"/>
    <p:sldId id="276" r:id="rId19"/>
    <p:sldId id="277" r:id="rId20"/>
    <p:sldId id="278" r:id="rId21"/>
    <p:sldId id="291" r:id="rId22"/>
    <p:sldId id="279" r:id="rId23"/>
    <p:sldId id="261" r:id="rId24"/>
    <p:sldId id="280" r:id="rId25"/>
    <p:sldId id="292" r:id="rId26"/>
    <p:sldId id="281" r:id="rId27"/>
    <p:sldId id="293" r:id="rId28"/>
    <p:sldId id="294" r:id="rId29"/>
    <p:sldId id="295" r:id="rId30"/>
    <p:sldId id="282" r:id="rId31"/>
    <p:sldId id="296" r:id="rId32"/>
    <p:sldId id="297" r:id="rId33"/>
    <p:sldId id="263" r:id="rId34"/>
    <p:sldId id="300" r:id="rId35"/>
    <p:sldId id="299" r:id="rId36"/>
    <p:sldId id="283" r:id="rId37"/>
    <p:sldId id="284" r:id="rId38"/>
    <p:sldId id="298" r:id="rId39"/>
    <p:sldId id="285" r:id="rId40"/>
    <p:sldId id="286" r:id="rId41"/>
    <p:sldId id="265" r:id="rId42"/>
    <p:sldId id="266" r:id="rId43"/>
    <p:sldId id="301" r:id="rId44"/>
    <p:sldId id="267" r:id="rId45"/>
    <p:sldId id="302" r:id="rId46"/>
    <p:sldId id="309" r:id="rId47"/>
    <p:sldId id="307" r:id="rId48"/>
    <p:sldId id="303" r:id="rId49"/>
    <p:sldId id="304" r:id="rId50"/>
    <p:sldId id="308" r:id="rId51"/>
    <p:sldId id="305" r:id="rId52"/>
    <p:sldId id="30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FFFF00"/>
                </a:solidFill>
              </a:rPr>
              <a:t>DR.SANJU.S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ASSISTANT PROFESSOR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DEPT OF FORENSIC MEDICINE AND TOXICOLOGY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VEGETABLE IRRITANTS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FD,FP ,TREATMENT &amp; PM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FD</a:t>
            </a:r>
            <a:r>
              <a:rPr lang="en-US" b="1" dirty="0" smtClean="0"/>
              <a:t> – 5 to 10 seeds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FP</a:t>
            </a:r>
            <a:r>
              <a:rPr lang="en-US" b="1" dirty="0" smtClean="0"/>
              <a:t> – Two to five days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TREATMENT</a:t>
            </a:r>
            <a:r>
              <a:rPr lang="en-US" b="1" dirty="0" smtClean="0"/>
              <a:t>- Gastric </a:t>
            </a:r>
            <a:r>
              <a:rPr lang="en-US" b="1" dirty="0" err="1" smtClean="0"/>
              <a:t>lavage,activated</a:t>
            </a:r>
            <a:r>
              <a:rPr lang="en-US" b="1" dirty="0" smtClean="0"/>
              <a:t> charcoal,   demulcents, cathartics &amp; symptomatic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PM</a:t>
            </a:r>
            <a:r>
              <a:rPr lang="en-US" b="1" dirty="0" smtClean="0"/>
              <a:t> – </a:t>
            </a:r>
            <a:r>
              <a:rPr lang="en-US" b="1" dirty="0" err="1" smtClean="0"/>
              <a:t>Haemorrhagic</a:t>
            </a:r>
            <a:r>
              <a:rPr lang="en-US" b="1" dirty="0" smtClean="0"/>
              <a:t>  inflammation of  GI tract,  	</a:t>
            </a:r>
            <a:r>
              <a:rPr lang="en-US" b="1" dirty="0" err="1" smtClean="0"/>
              <a:t>dialation</a:t>
            </a:r>
            <a:r>
              <a:rPr lang="en-US" b="1" dirty="0" smtClean="0"/>
              <a:t>  of heart , </a:t>
            </a:r>
            <a:r>
              <a:rPr lang="en-US" b="1" dirty="0" err="1" smtClean="0"/>
              <a:t>haemorrhages</a:t>
            </a:r>
            <a:r>
              <a:rPr lang="en-US" b="1" dirty="0" smtClean="0"/>
              <a:t> in 	</a:t>
            </a:r>
            <a:r>
              <a:rPr lang="en-US" b="1" dirty="0" err="1" smtClean="0"/>
              <a:t>pluera</a:t>
            </a:r>
            <a:r>
              <a:rPr lang="en-US" b="1" dirty="0" smtClean="0"/>
              <a:t>, pericardium   </a:t>
            </a:r>
            <a:r>
              <a:rPr lang="en-US" b="1" dirty="0" err="1" smtClean="0"/>
              <a:t>oedema</a:t>
            </a:r>
            <a:r>
              <a:rPr lang="en-US" b="1" dirty="0" smtClean="0"/>
              <a:t> of organs. fragments of seeds in stomach or 	intestine.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 smtClean="0">
                <a:solidFill>
                  <a:srgbClr val="FF0000"/>
                </a:solidFill>
              </a:rPr>
              <a:t>CIRCUMSTANCES  OF  POISONING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400" b="1" dirty="0" smtClean="0"/>
              <a:t>Accidental – children  eats  the seeds.</a:t>
            </a:r>
          </a:p>
          <a:p>
            <a:r>
              <a:rPr lang="en-IN" sz="4400" b="1" dirty="0" smtClean="0"/>
              <a:t>Rarely  homicidal</a:t>
            </a:r>
          </a:p>
          <a:p>
            <a:r>
              <a:rPr lang="en-IN" sz="4400" b="1" dirty="0" smtClean="0"/>
              <a:t>Conjunctivitis – when  powder  of  seeds  are  applied to eyes.</a:t>
            </a:r>
          </a:p>
          <a:p>
            <a:endParaRPr lang="en-US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ABRUS PRECATORIOUS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 JEQUIRITY, INDIAN LIQUORICE, ROSARY BEAD, GUNJA OR RATI.</a:t>
            </a:r>
          </a:p>
          <a:p>
            <a:pPr>
              <a:buNone/>
            </a:pPr>
            <a:r>
              <a:rPr lang="en-US" b="1" dirty="0" smtClean="0"/>
              <a:t>    Climbing plant ,woody at base, leaves are compound feather like, seeds are egg shaped scarlet </a:t>
            </a:r>
            <a:r>
              <a:rPr lang="en-US" b="1" dirty="0" err="1" smtClean="0"/>
              <a:t>colour</a:t>
            </a:r>
            <a:r>
              <a:rPr lang="en-US" b="1" dirty="0" smtClean="0"/>
              <a:t> with a large spot at one end.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ACTIVE PRINCIPLE- </a:t>
            </a:r>
            <a:r>
              <a:rPr lang="en-US" b="1" dirty="0" err="1" smtClean="0">
                <a:solidFill>
                  <a:srgbClr val="FF0000"/>
                </a:solidFill>
              </a:rPr>
              <a:t>Abrin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similar to </a:t>
            </a:r>
            <a:r>
              <a:rPr lang="en-US" b="1" dirty="0" err="1" smtClean="0">
                <a:solidFill>
                  <a:srgbClr val="FF0000"/>
                </a:solidFill>
              </a:rPr>
              <a:t>viperine</a:t>
            </a:r>
            <a:r>
              <a:rPr lang="en-US" b="1" dirty="0" smtClean="0">
                <a:solidFill>
                  <a:srgbClr val="FF0000"/>
                </a:solidFill>
              </a:rPr>
              <a:t> snake venom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ABRUS  PRECATORIUS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IN" b="1" dirty="0" smtClean="0"/>
              <a:t>Climber, woody at  base. Leaves- feather like.</a:t>
            </a:r>
          </a:p>
          <a:p>
            <a:pPr>
              <a:buNone/>
            </a:pPr>
            <a:r>
              <a:rPr lang="en-IN" b="1" dirty="0" smtClean="0"/>
              <a:t>Flowers – pea –like. long ,</a:t>
            </a:r>
            <a:r>
              <a:rPr lang="en-IN" b="1" dirty="0" err="1" smtClean="0"/>
              <a:t>purple,pink</a:t>
            </a:r>
            <a:r>
              <a:rPr lang="en-IN" b="1" dirty="0" smtClean="0"/>
              <a:t>, yellowish or whitish.</a:t>
            </a:r>
          </a:p>
          <a:p>
            <a:pPr>
              <a:buNone/>
            </a:pPr>
            <a:r>
              <a:rPr lang="en-IN" b="1" dirty="0" smtClean="0"/>
              <a:t>Seed- egg shaped ,bright scarlet colour with  a   black spot at one </a:t>
            </a:r>
            <a:r>
              <a:rPr lang="en-IN" b="1" dirty="0" err="1" smtClean="0"/>
              <a:t>end.odorless</a:t>
            </a:r>
            <a:r>
              <a:rPr lang="en-IN" b="1" dirty="0" smtClean="0"/>
              <a:t> &amp;tasteless.</a:t>
            </a:r>
          </a:p>
          <a:p>
            <a:pPr>
              <a:buNone/>
            </a:pPr>
            <a:r>
              <a:rPr lang="en-IN" b="1" dirty="0" smtClean="0"/>
              <a:t>Contains  </a:t>
            </a:r>
            <a:r>
              <a:rPr lang="en-IN" b="1" dirty="0" err="1" smtClean="0"/>
              <a:t>abrin</a:t>
            </a:r>
            <a:r>
              <a:rPr lang="en-IN" b="1" dirty="0" smtClean="0"/>
              <a:t> , a </a:t>
            </a:r>
            <a:r>
              <a:rPr lang="en-IN" b="1" dirty="0" err="1" smtClean="0"/>
              <a:t>toxalbumen</a:t>
            </a:r>
            <a:r>
              <a:rPr lang="en-IN" b="1" dirty="0" smtClean="0"/>
              <a:t> which  is  similar </a:t>
            </a:r>
            <a:r>
              <a:rPr lang="en-IN" b="1" dirty="0" smtClean="0">
                <a:solidFill>
                  <a:srgbClr val="FF0000"/>
                </a:solidFill>
              </a:rPr>
              <a:t>to </a:t>
            </a:r>
            <a:r>
              <a:rPr lang="en-IN" b="1" dirty="0" err="1" smtClean="0">
                <a:solidFill>
                  <a:srgbClr val="FF0000"/>
                </a:solidFill>
              </a:rPr>
              <a:t>viperine</a:t>
            </a:r>
            <a:r>
              <a:rPr lang="en-IN" b="1" dirty="0" smtClean="0">
                <a:solidFill>
                  <a:srgbClr val="FF0000"/>
                </a:solidFill>
              </a:rPr>
              <a:t>  snake venom</a:t>
            </a:r>
            <a:r>
              <a:rPr lang="en-IN" b="1" dirty="0" smtClean="0"/>
              <a:t>; &amp;  </a:t>
            </a:r>
            <a:r>
              <a:rPr lang="en-IN" b="1" dirty="0" err="1" smtClean="0"/>
              <a:t>abrine</a:t>
            </a:r>
            <a:r>
              <a:rPr lang="en-IN" b="1" dirty="0" smtClean="0"/>
              <a:t> (N- methyl tryptophan) , an  amino acid, </a:t>
            </a:r>
            <a:r>
              <a:rPr lang="en-IN" b="1" dirty="0" err="1" smtClean="0"/>
              <a:t>haemoglutinin</a:t>
            </a:r>
            <a:r>
              <a:rPr lang="en-IN" b="1" dirty="0" smtClean="0"/>
              <a:t>  in  the  cotyledons; &amp;  </a:t>
            </a:r>
            <a:r>
              <a:rPr lang="en-IN" b="1" dirty="0" err="1" smtClean="0"/>
              <a:t>abralin</a:t>
            </a:r>
            <a:r>
              <a:rPr lang="en-IN" b="1" dirty="0" smtClean="0"/>
              <a:t>, a  </a:t>
            </a:r>
            <a:r>
              <a:rPr lang="en-IN" b="1" dirty="0" err="1" smtClean="0"/>
              <a:t>glucoside</a:t>
            </a:r>
            <a:r>
              <a:rPr lang="en-IN" b="1" dirty="0" smtClean="0"/>
              <a:t>.</a:t>
            </a:r>
            <a:endParaRPr lang="en-IN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ABRUS PRECATORIOUS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pt. FM\Desktop\Abrus_precatorius-800x4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968500"/>
            <a:ext cx="7620000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ABRUS PRECATORIOUS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Dept. FM\Desktop\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514600"/>
            <a:ext cx="3505200" cy="2895600"/>
          </a:xfrm>
          <a:prstGeom prst="rect">
            <a:avLst/>
          </a:prstGeom>
          <a:noFill/>
        </p:spPr>
      </p:pic>
      <p:pic>
        <p:nvPicPr>
          <p:cNvPr id="1026" name="Picture 2" descr="C:\Users\Dept. FM\Desktop\abrus-precatorius-flower-w-tiny-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3505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SIGNS AND SYMPTOMS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b="1" dirty="0" smtClean="0"/>
              <a:t>Symptoms are delayed when taken by mouth.</a:t>
            </a:r>
          </a:p>
          <a:p>
            <a:pPr algn="just">
              <a:buNone/>
            </a:pPr>
            <a:r>
              <a:rPr lang="en-US" b="1" dirty="0" smtClean="0"/>
              <a:t>    Severe irritation of upper GI tract, abdominal pain, nausea, </a:t>
            </a:r>
            <a:r>
              <a:rPr lang="en-US" b="1" dirty="0" err="1" smtClean="0"/>
              <a:t>vomitting</a:t>
            </a:r>
            <a:r>
              <a:rPr lang="en-US" b="1" dirty="0" smtClean="0"/>
              <a:t>, bloody </a:t>
            </a:r>
            <a:r>
              <a:rPr lang="en-US" b="1" dirty="0" err="1" smtClean="0"/>
              <a:t>diarrhoea</a:t>
            </a:r>
            <a:r>
              <a:rPr lang="en-US" b="1" dirty="0" smtClean="0"/>
              <a:t>, </a:t>
            </a:r>
            <a:r>
              <a:rPr lang="en-US" b="1" dirty="0" err="1" smtClean="0"/>
              <a:t>weakness,cold</a:t>
            </a:r>
            <a:r>
              <a:rPr lang="en-US" b="1" dirty="0" smtClean="0"/>
              <a:t> perspiration, trembling of hands, weak rapid pulse, </a:t>
            </a:r>
            <a:r>
              <a:rPr lang="en-US" b="1" dirty="0" err="1" smtClean="0"/>
              <a:t>miosis</a:t>
            </a:r>
            <a:r>
              <a:rPr lang="en-US" b="1" dirty="0" smtClean="0"/>
              <a:t> and rectal bleeding. Delayed  </a:t>
            </a:r>
            <a:r>
              <a:rPr lang="en-US" b="1" dirty="0" err="1" smtClean="0"/>
              <a:t>cytotoxic</a:t>
            </a:r>
            <a:r>
              <a:rPr lang="en-US" b="1" dirty="0" smtClean="0"/>
              <a:t>  effects occur in CNS, liver, kidneys and adrenal glands 2 to 5 days after exposure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AS A CATTLE POISON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 smtClean="0"/>
              <a:t>    When an extract of seeds are </a:t>
            </a:r>
            <a:r>
              <a:rPr lang="en-US" b="1" dirty="0" smtClean="0">
                <a:solidFill>
                  <a:srgbClr val="FF0000"/>
                </a:solidFill>
              </a:rPr>
              <a:t>injected</a:t>
            </a:r>
            <a:r>
              <a:rPr lang="en-US" b="1" dirty="0" smtClean="0"/>
              <a:t> under the skin of the </a:t>
            </a:r>
            <a:r>
              <a:rPr lang="en-US" b="1" dirty="0" smtClean="0">
                <a:solidFill>
                  <a:srgbClr val="FF0000"/>
                </a:solidFill>
              </a:rPr>
              <a:t>animal</a:t>
            </a:r>
            <a:r>
              <a:rPr lang="en-US" b="1" dirty="0" smtClean="0"/>
              <a:t>, inflammation ,</a:t>
            </a:r>
            <a:r>
              <a:rPr lang="en-US" b="1" dirty="0" err="1" smtClean="0"/>
              <a:t>oedema</a:t>
            </a:r>
            <a:r>
              <a:rPr lang="en-US" b="1" dirty="0" smtClean="0"/>
              <a:t>, oozing of </a:t>
            </a:r>
            <a:r>
              <a:rPr lang="en-US" b="1" dirty="0" err="1" smtClean="0"/>
              <a:t>haemorrhagic</a:t>
            </a:r>
            <a:r>
              <a:rPr lang="en-US" b="1" dirty="0" smtClean="0"/>
              <a:t> fluid from the site of puncture and sometimes necrosis occurs surrounding the site of injection. The animal does not take food and drops down after 3 to 4 days and cannot move. </a:t>
            </a:r>
            <a:r>
              <a:rPr lang="en-US" b="1" dirty="0" err="1" smtClean="0"/>
              <a:t>Tetanic</a:t>
            </a:r>
            <a:r>
              <a:rPr lang="en-US" b="1" dirty="0" smtClean="0"/>
              <a:t> convulsions or the animal  becomes cold ,drowsy or comatose and dies. The symptoms resembles those </a:t>
            </a:r>
            <a:r>
              <a:rPr lang="en-US" b="1" dirty="0" smtClean="0">
                <a:solidFill>
                  <a:srgbClr val="002060"/>
                </a:solidFill>
              </a:rPr>
              <a:t>of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viperine</a:t>
            </a:r>
            <a:r>
              <a:rPr lang="en-US" b="1" dirty="0" smtClean="0">
                <a:solidFill>
                  <a:srgbClr val="FF0000"/>
                </a:solidFill>
              </a:rPr>
              <a:t>  snakebite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B0F0"/>
                </a:solidFill>
              </a:rPr>
              <a:t>IN MAN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b="1" dirty="0" smtClean="0"/>
              <a:t>At the site of injection ,painful swelling and </a:t>
            </a:r>
            <a:r>
              <a:rPr lang="en-US" b="1" dirty="0" err="1" smtClean="0"/>
              <a:t>ecchymosis</a:t>
            </a:r>
            <a:r>
              <a:rPr lang="en-US" b="1" dirty="0" smtClean="0"/>
              <a:t> develops, with inflammation and necrosis. Ingestion  of seeds or extract can cause </a:t>
            </a:r>
            <a:r>
              <a:rPr lang="en-US" b="1" dirty="0" err="1" smtClean="0"/>
              <a:t>haemorrhagic</a:t>
            </a:r>
            <a:r>
              <a:rPr lang="en-US" b="1" dirty="0" smtClean="0"/>
              <a:t> </a:t>
            </a:r>
            <a:r>
              <a:rPr lang="en-US" b="1" dirty="0" err="1" smtClean="0"/>
              <a:t>gastritis.There</a:t>
            </a:r>
            <a:r>
              <a:rPr lang="en-US" b="1" dirty="0" smtClean="0"/>
              <a:t> is faintness ,vertigo, vomiting, </a:t>
            </a:r>
            <a:r>
              <a:rPr lang="en-US" b="1" dirty="0" err="1" smtClean="0"/>
              <a:t>dyspnoea</a:t>
            </a:r>
            <a:r>
              <a:rPr lang="en-US" b="1" dirty="0" smtClean="0"/>
              <a:t> and general prostration. Convulsions may precede death  from cardiac failure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52728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FD,FP,TREATMENT &amp; PM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FD-90 to 120 mg.(one to 2 seeds) by injection.</a:t>
            </a:r>
          </a:p>
          <a:p>
            <a:pPr>
              <a:buNone/>
            </a:pPr>
            <a:r>
              <a:rPr lang="en-US" b="1" dirty="0" smtClean="0"/>
              <a:t>FP- 3 to5 days.</a:t>
            </a:r>
          </a:p>
          <a:p>
            <a:pPr>
              <a:buNone/>
            </a:pPr>
            <a:r>
              <a:rPr lang="en-US" b="1" dirty="0" smtClean="0"/>
              <a:t>TREATMENT- Gastric  </a:t>
            </a:r>
            <a:r>
              <a:rPr lang="en-US" b="1" dirty="0" err="1" smtClean="0"/>
              <a:t>lavage</a:t>
            </a:r>
            <a:r>
              <a:rPr lang="en-US" b="1" dirty="0" smtClean="0"/>
              <a:t>, Activated charcoal, Purgative, Injection of </a:t>
            </a:r>
            <a:r>
              <a:rPr lang="en-US" b="1" dirty="0" err="1" smtClean="0"/>
              <a:t>antiabrin</a:t>
            </a:r>
            <a:r>
              <a:rPr lang="en-US" b="1" dirty="0" smtClean="0"/>
              <a:t>. The needle should be dissected .Sodium bicarbonate.10 g  orally per day.</a:t>
            </a:r>
          </a:p>
          <a:p>
            <a:pPr>
              <a:buNone/>
            </a:pPr>
            <a:r>
              <a:rPr lang="en-US" b="1" dirty="0" smtClean="0"/>
              <a:t>PM –Fragments of needle, </a:t>
            </a:r>
            <a:r>
              <a:rPr lang="en-US" b="1" dirty="0" err="1" smtClean="0"/>
              <a:t>oedema</a:t>
            </a:r>
            <a:r>
              <a:rPr lang="en-US" b="1" dirty="0" smtClean="0"/>
              <a:t> at the site of injection and </a:t>
            </a:r>
            <a:r>
              <a:rPr lang="en-US" b="1" dirty="0" err="1" smtClean="0"/>
              <a:t>petechial</a:t>
            </a:r>
            <a:r>
              <a:rPr lang="en-US" b="1" dirty="0" smtClean="0"/>
              <a:t> </a:t>
            </a:r>
            <a:r>
              <a:rPr lang="en-US" b="1" dirty="0" err="1" smtClean="0"/>
              <a:t>haemorrhages</a:t>
            </a:r>
            <a:r>
              <a:rPr lang="en-US" b="1" dirty="0" smtClean="0"/>
              <a:t> under the skin, pleura, pericardium and </a:t>
            </a:r>
            <a:r>
              <a:rPr lang="en-US" b="1" dirty="0" err="1" smtClean="0"/>
              <a:t>peritonium</a:t>
            </a:r>
            <a:r>
              <a:rPr lang="en-US" b="1" dirty="0" smtClean="0"/>
              <a:t>. congestion &amp; </a:t>
            </a:r>
            <a:r>
              <a:rPr lang="en-US" b="1" dirty="0" err="1" smtClean="0"/>
              <a:t>haemorrhages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800" dirty="0" smtClean="0"/>
              <a:t> </a:t>
            </a:r>
            <a:r>
              <a:rPr lang="en-IN" sz="7200" dirty="0" smtClean="0">
                <a:solidFill>
                  <a:srgbClr val="FF0000"/>
                </a:solidFill>
              </a:rPr>
              <a:t>PHYTOTOXIN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600" b="1" dirty="0" smtClean="0"/>
              <a:t>    A  toxic  protein , which  resembles  bacterial  toxin  in  action &amp; causes  agglutination of  red cells  with  some   haemolysis. </a:t>
            </a:r>
          </a:p>
          <a:p>
            <a:pPr>
              <a:buNone/>
            </a:pPr>
            <a:r>
              <a:rPr lang="en-IN" sz="3600" b="1" dirty="0" smtClean="0"/>
              <a:t>   </a:t>
            </a:r>
            <a:r>
              <a:rPr lang="en-IN" sz="3600" b="1" dirty="0" err="1" smtClean="0"/>
              <a:t>Phytotoxin</a:t>
            </a:r>
            <a:r>
              <a:rPr lang="en-IN" sz="3600" b="1" dirty="0" smtClean="0"/>
              <a:t>  is  a  toxin  produced  by  plant.</a:t>
            </a:r>
          </a:p>
          <a:p>
            <a:pPr>
              <a:buNone/>
            </a:pPr>
            <a:r>
              <a:rPr lang="en-IN" sz="3600" b="1" dirty="0" smtClean="0"/>
              <a:t>     Animal </a:t>
            </a:r>
            <a:r>
              <a:rPr lang="en-IN" sz="3600" b="1" dirty="0" err="1" smtClean="0"/>
              <a:t>toxalbumens</a:t>
            </a:r>
            <a:r>
              <a:rPr lang="en-IN" sz="3600" b="1" dirty="0" smtClean="0"/>
              <a:t>  are  snake  &amp;  scorpion  venoms.</a:t>
            </a:r>
            <a:endParaRPr lang="en-US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i="1" dirty="0" smtClean="0"/>
              <a:t>   </a:t>
            </a:r>
            <a:r>
              <a:rPr lang="en-IN" sz="4800" dirty="0" smtClean="0">
                <a:solidFill>
                  <a:srgbClr val="FF0000"/>
                </a:solidFill>
              </a:rPr>
              <a:t>AS  OF  VIPERINE  SNAKE  BITE</a:t>
            </a:r>
            <a:br>
              <a:rPr lang="en-IN" sz="48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PREPARATION OF SUIS-  </a:t>
            </a:r>
            <a:r>
              <a:rPr lang="en-US" b="1" dirty="0" smtClean="0"/>
              <a:t>The seeds are decorticated and alone or mixed with </a:t>
            </a:r>
            <a:r>
              <a:rPr lang="en-US" b="1" dirty="0" err="1" smtClean="0">
                <a:solidFill>
                  <a:srgbClr val="FF0000"/>
                </a:solidFill>
              </a:rPr>
              <a:t>datura</a:t>
            </a:r>
            <a:r>
              <a:rPr lang="en-US" b="1" dirty="0" smtClean="0">
                <a:solidFill>
                  <a:srgbClr val="FF0000"/>
                </a:solidFill>
              </a:rPr>
              <a:t>, opium and onion </a:t>
            </a:r>
            <a:r>
              <a:rPr lang="en-US" b="1" dirty="0" smtClean="0"/>
              <a:t>are made into paste with spirit and water and small pointed spikes or needles or </a:t>
            </a:r>
            <a:r>
              <a:rPr lang="en-US" b="1" dirty="0" err="1" smtClean="0"/>
              <a:t>suis</a:t>
            </a:r>
            <a:r>
              <a:rPr lang="en-US" b="1" dirty="0" smtClean="0"/>
              <a:t> are prepared which are then dried in sun. The needles are 15mm long and weigh 90 to 120mg .Two needles are inserted by their base into holes in a wooden handle.  A blow is struck into the flesh.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CIRCUMSTANCES  OF  POISONING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Seeds  are  used  for  killing  cattle, by  leather   workers  to  obtain  hides.  </a:t>
            </a:r>
          </a:p>
          <a:p>
            <a:r>
              <a:rPr lang="en-IN" b="1" dirty="0" smtClean="0"/>
              <a:t>For  homicide ,the  needle  is  kept  between   two  fingers  &amp;  the   person  is   slapped  which  drives  the  needle   into   the  body.</a:t>
            </a:r>
          </a:p>
          <a:p>
            <a:r>
              <a:rPr lang="en-IN" b="1" dirty="0" smtClean="0"/>
              <a:t>Powdered  seeds   are  used  by  malingerers  to  produce  conjunctivitis.</a:t>
            </a:r>
          </a:p>
          <a:p>
            <a:r>
              <a:rPr lang="en-IN" b="1" dirty="0" smtClean="0"/>
              <a:t>Prevents  conception , </a:t>
            </a:r>
            <a:r>
              <a:rPr lang="en-IN" b="1" dirty="0" err="1" smtClean="0"/>
              <a:t>abortifacient</a:t>
            </a:r>
            <a:r>
              <a:rPr lang="en-IN" b="1" dirty="0" smtClean="0"/>
              <a:t>.</a:t>
            </a:r>
          </a:p>
          <a:p>
            <a:r>
              <a:rPr lang="en-IN" b="1" dirty="0" smtClean="0"/>
              <a:t>Arrow   poison.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CROTON TIG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4000" b="1" dirty="0" err="1" smtClean="0"/>
              <a:t>Toxalbumen</a:t>
            </a:r>
            <a:r>
              <a:rPr lang="en-US" sz="4000" b="1" dirty="0" smtClean="0"/>
              <a:t> – </a:t>
            </a:r>
            <a:r>
              <a:rPr lang="en-US" sz="4000" b="1" dirty="0" err="1" smtClean="0"/>
              <a:t>crotin</a:t>
            </a:r>
            <a:r>
              <a:rPr lang="en-US" sz="4000" b="1" dirty="0" smtClean="0"/>
              <a:t>.</a:t>
            </a:r>
          </a:p>
          <a:p>
            <a:pPr algn="just">
              <a:buNone/>
            </a:pPr>
            <a:r>
              <a:rPr lang="en-US" sz="4000" b="1" dirty="0" smtClean="0"/>
              <a:t>Seeds are oval ,dark brown with longitudinal lines.</a:t>
            </a:r>
          </a:p>
          <a:p>
            <a:pPr algn="just">
              <a:buNone/>
            </a:pPr>
            <a:r>
              <a:rPr lang="en-US" sz="4000" b="1" dirty="0" smtClean="0"/>
              <a:t>Oil is brown, viscid, has unpleasant </a:t>
            </a:r>
            <a:r>
              <a:rPr lang="en-US" sz="4000" b="1" dirty="0" err="1" smtClean="0"/>
              <a:t>odour</a:t>
            </a:r>
            <a:r>
              <a:rPr lang="en-US" sz="4000" b="1" dirty="0" smtClean="0"/>
              <a:t> and acrid burning taste but does not contain </a:t>
            </a:r>
            <a:r>
              <a:rPr lang="en-US" sz="4000" b="1" dirty="0" err="1" smtClean="0"/>
              <a:t>toxalbumen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CROTON TIG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ept. FM\Desktop\eg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209800"/>
            <a:ext cx="3733800" cy="3352800"/>
          </a:xfrm>
          <a:prstGeom prst="rect">
            <a:avLst/>
          </a:prstGeom>
          <a:noFill/>
        </p:spPr>
      </p:pic>
      <p:pic>
        <p:nvPicPr>
          <p:cNvPr id="3074" name="Picture 2" descr="C:\Users\Dept. FM\Desktop\croton s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09800"/>
            <a:ext cx="36766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CROTON TIG-SYMPTOMS,FD &amp; FP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 smtClean="0"/>
              <a:t>    Hot  burning  pain  from mouth to stomach,                                                  salivation   vomiting , purging,  vertigo,                                                               prostration, collapse  and  death. On skin  the oil produces burning, redness and </a:t>
            </a:r>
            <a:r>
              <a:rPr lang="en-US" sz="4000" b="1" dirty="0" err="1" smtClean="0">
                <a:solidFill>
                  <a:srgbClr val="C00000"/>
                </a:solidFill>
              </a:rPr>
              <a:t>vesication</a:t>
            </a:r>
            <a:r>
              <a:rPr lang="en-US" sz="4000" b="1" dirty="0" smtClean="0">
                <a:solidFill>
                  <a:srgbClr val="C00000"/>
                </a:solidFill>
              </a:rPr>
              <a:t>.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FD – 4 to 5 seeds,1 to 2 ml oil</a:t>
            </a:r>
          </a:p>
          <a:p>
            <a:pPr algn="just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FP-  6 hrs to 3 days.</a:t>
            </a:r>
          </a:p>
          <a:p>
            <a:pPr algn="just">
              <a:buNone/>
            </a:pPr>
            <a:r>
              <a:rPr lang="en-US" sz="4000" b="1" dirty="0" smtClean="0">
                <a:solidFill>
                  <a:srgbClr val="00B0F0"/>
                </a:solidFill>
              </a:rPr>
              <a:t>   PM – congestion, inflammation &amp; erosion</a:t>
            </a:r>
          </a:p>
          <a:p>
            <a:pPr algn="just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               </a:t>
            </a:r>
            <a:r>
              <a:rPr lang="en-US" sz="6600" dirty="0" smtClean="0">
                <a:solidFill>
                  <a:srgbClr val="FF0000"/>
                </a:solidFill>
              </a:rPr>
              <a:t>ERGOT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    Dried  </a:t>
            </a:r>
            <a:r>
              <a:rPr lang="en-IN" b="1" dirty="0" err="1" smtClean="0"/>
              <a:t>sclerotinum</a:t>
            </a:r>
            <a:r>
              <a:rPr lang="en-IN" b="1" dirty="0" smtClean="0"/>
              <a:t>  of  the  fungus </a:t>
            </a:r>
            <a:r>
              <a:rPr lang="en-IN" b="1" dirty="0" err="1" smtClean="0"/>
              <a:t>Claviceps</a:t>
            </a:r>
            <a:r>
              <a:rPr lang="en-IN" b="1" dirty="0" smtClean="0"/>
              <a:t>  </a:t>
            </a:r>
            <a:r>
              <a:rPr lang="en-IN" b="1" dirty="0" err="1" smtClean="0"/>
              <a:t>purpurea</a:t>
            </a:r>
            <a:r>
              <a:rPr lang="en-IN" b="1" dirty="0" smtClean="0"/>
              <a:t>, which  grows  on  cereals   like  rye, barley ,wheat ,oats ,</a:t>
            </a:r>
            <a:r>
              <a:rPr lang="en-IN" b="1" dirty="0" err="1" smtClean="0"/>
              <a:t>etc.It</a:t>
            </a:r>
            <a:r>
              <a:rPr lang="en-IN" b="1" dirty="0" smtClean="0"/>
              <a:t>  replaces  the  grain  forming  a  curved, dark  purple  or  black  compact  mass, 0.9  to 1  </a:t>
            </a:r>
            <a:r>
              <a:rPr lang="en-IN" b="1" dirty="0" err="1" smtClean="0"/>
              <a:t>cm.long</a:t>
            </a:r>
            <a:r>
              <a:rPr lang="en-IN" b="1" dirty="0" smtClean="0"/>
              <a:t>  half  cm  thick , with  lengthwise  ridges  and  has  peculiar  odour  &amp;  disagreeable   taste.</a:t>
            </a:r>
          </a:p>
          <a:p>
            <a:pPr>
              <a:buNone/>
            </a:pPr>
            <a:r>
              <a:rPr lang="en-IN" b="1" dirty="0" smtClean="0"/>
              <a:t>     </a:t>
            </a:r>
            <a:r>
              <a:rPr lang="en-IN" b="1" dirty="0" smtClean="0">
                <a:solidFill>
                  <a:srgbClr val="0F0931"/>
                </a:solidFill>
              </a:rPr>
              <a:t>Alkaloids  -  30.  in  no. </a:t>
            </a:r>
          </a:p>
          <a:p>
            <a:pPr>
              <a:buNone/>
            </a:pPr>
            <a:r>
              <a:rPr lang="en-IN" b="1" dirty="0" smtClean="0">
                <a:solidFill>
                  <a:srgbClr val="0F0931"/>
                </a:solidFill>
              </a:rPr>
              <a:t>     3  are  </a:t>
            </a:r>
            <a:r>
              <a:rPr lang="en-IN" b="1" dirty="0" err="1" smtClean="0">
                <a:solidFill>
                  <a:srgbClr val="0F0931"/>
                </a:solidFill>
              </a:rPr>
              <a:t>important.Ergotoxin</a:t>
            </a:r>
            <a:r>
              <a:rPr lang="en-IN" b="1" dirty="0" smtClean="0">
                <a:solidFill>
                  <a:srgbClr val="0F0931"/>
                </a:solidFill>
              </a:rPr>
              <a:t> ,ergotamine  &amp; </a:t>
            </a:r>
          </a:p>
          <a:p>
            <a:pPr>
              <a:buNone/>
            </a:pPr>
            <a:r>
              <a:rPr lang="en-IN" b="1" dirty="0" smtClean="0">
                <a:solidFill>
                  <a:srgbClr val="0F0931"/>
                </a:solidFill>
              </a:rPr>
              <a:t>    </a:t>
            </a:r>
            <a:r>
              <a:rPr lang="en-IN" b="1" dirty="0" err="1" smtClean="0">
                <a:solidFill>
                  <a:srgbClr val="0F0931"/>
                </a:solidFill>
              </a:rPr>
              <a:t>erogometrine</a:t>
            </a:r>
            <a:r>
              <a:rPr lang="en-IN" b="1" dirty="0" smtClean="0">
                <a:solidFill>
                  <a:srgbClr val="0F0931"/>
                </a:solidFill>
              </a:rPr>
              <a:t> (</a:t>
            </a:r>
            <a:r>
              <a:rPr lang="en-IN" b="1" dirty="0" err="1" smtClean="0">
                <a:solidFill>
                  <a:srgbClr val="0F0931"/>
                </a:solidFill>
              </a:rPr>
              <a:t>ecbolics</a:t>
            </a:r>
            <a:r>
              <a:rPr lang="en-IN" b="1" dirty="0" smtClean="0">
                <a:solidFill>
                  <a:srgbClr val="0F0931"/>
                </a:solidFill>
              </a:rPr>
              <a:t>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            </a:t>
            </a:r>
            <a:r>
              <a:rPr lang="en-US" sz="7200" dirty="0" smtClean="0">
                <a:solidFill>
                  <a:srgbClr val="FF0000"/>
                </a:solidFill>
              </a:rPr>
              <a:t>ERGOT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Dried  </a:t>
            </a:r>
            <a:r>
              <a:rPr lang="en-US" b="1" dirty="0" err="1" smtClean="0"/>
              <a:t>sclerotinum</a:t>
            </a:r>
            <a:r>
              <a:rPr lang="en-US" b="1" dirty="0" smtClean="0"/>
              <a:t> of the fungus  </a:t>
            </a:r>
            <a:r>
              <a:rPr lang="en-US" b="1" dirty="0" err="1" smtClean="0"/>
              <a:t>Claviceps</a:t>
            </a:r>
            <a:r>
              <a:rPr lang="en-US" b="1" dirty="0" smtClean="0"/>
              <a:t> </a:t>
            </a:r>
            <a:r>
              <a:rPr lang="en-US" b="1" dirty="0" err="1" smtClean="0"/>
              <a:t>purpurea</a:t>
            </a:r>
            <a:r>
              <a:rPr lang="en-US" b="1" dirty="0" smtClean="0"/>
              <a:t> ,which grows on cereals   like  rye, barley, wheat, oats etc.</a:t>
            </a:r>
            <a:endParaRPr lang="en-US" b="1" dirty="0"/>
          </a:p>
        </p:txBody>
      </p:sp>
      <p:pic>
        <p:nvPicPr>
          <p:cNvPr id="4" name="Picture 2" descr="C:\Users\Dept. FM\Desktop\ergo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9800" y="3581400"/>
            <a:ext cx="39624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5272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ACTION,FD,FP,TREATMENT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ACTION </a:t>
            </a:r>
            <a:r>
              <a:rPr lang="en-IN" b="1" dirty="0" smtClean="0"/>
              <a:t>– stimulates  adrenergic  receptors , both  peripherally  &amp;  centrally. They  directly  stimulates   muscle  fibres.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FD</a:t>
            </a:r>
            <a:r>
              <a:rPr lang="en-IN" b="1" dirty="0" smtClean="0"/>
              <a:t>  -  2  to 10  g.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FP</a:t>
            </a:r>
            <a:r>
              <a:rPr lang="en-IN" b="1" dirty="0" smtClean="0"/>
              <a:t>  -   1  to  several  days.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TREATMENT</a:t>
            </a:r>
            <a:r>
              <a:rPr lang="en-IN" b="1" dirty="0" smtClean="0"/>
              <a:t> – SW,AC , syrup  of  ipecac , c ,</a:t>
            </a:r>
            <a:r>
              <a:rPr lang="en-IN" b="1" dirty="0" err="1" smtClean="0"/>
              <a:t>nitropruside</a:t>
            </a:r>
            <a:r>
              <a:rPr lang="en-IN" b="1" dirty="0" smtClean="0"/>
              <a:t>  for  </a:t>
            </a:r>
            <a:r>
              <a:rPr lang="en-IN" b="1" dirty="0" err="1" smtClean="0"/>
              <a:t>htn</a:t>
            </a:r>
            <a:r>
              <a:rPr lang="en-IN" b="1" dirty="0" smtClean="0"/>
              <a:t>  &amp;  ischemic  changes, diazepam 0.1 mg .</a:t>
            </a:r>
            <a:r>
              <a:rPr lang="en-IN" b="1" dirty="0" err="1" smtClean="0"/>
              <a:t>i.v</a:t>
            </a:r>
            <a:r>
              <a:rPr lang="en-IN" b="1" dirty="0" smtClean="0"/>
              <a:t>. slowly  for convulsions  &amp;  vasodilators.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               </a:t>
            </a:r>
            <a:r>
              <a:rPr lang="en-US" sz="6000" dirty="0" smtClean="0">
                <a:solidFill>
                  <a:srgbClr val="FF0000"/>
                </a:solidFill>
              </a:rPr>
              <a:t>ERGOTISM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</a:rPr>
              <a:t>CHRONIC POISONING </a:t>
            </a:r>
            <a:r>
              <a:rPr lang="en-IN" b="1" dirty="0" smtClean="0"/>
              <a:t>– In  </a:t>
            </a:r>
            <a:r>
              <a:rPr lang="en-IN" b="1" dirty="0" smtClean="0">
                <a:solidFill>
                  <a:srgbClr val="FF0000"/>
                </a:solidFill>
              </a:rPr>
              <a:t>CONVULSIVE </a:t>
            </a:r>
            <a:r>
              <a:rPr lang="en-IN" b="1" dirty="0" smtClean="0"/>
              <a:t> TYPE  -twitching ,tingling, numbness &amp; pain  in muscles.</a:t>
            </a:r>
          </a:p>
          <a:p>
            <a:pPr>
              <a:buNone/>
            </a:pPr>
            <a:r>
              <a:rPr lang="en-IN" b="1" dirty="0" smtClean="0"/>
              <a:t>Sensation  of  insects  creeping  under the  skin.</a:t>
            </a:r>
          </a:p>
          <a:p>
            <a:pPr>
              <a:buNone/>
            </a:pPr>
            <a:r>
              <a:rPr lang="en-IN" b="1" dirty="0" smtClean="0"/>
              <a:t>Neurological  disorder  characterised  by  hallucinations, ataxia &amp;  convulsions </a:t>
            </a:r>
            <a:r>
              <a:rPr lang="en-IN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               ERGOTISM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In  </a:t>
            </a:r>
            <a:r>
              <a:rPr lang="en-IN" b="1" dirty="0" smtClean="0">
                <a:solidFill>
                  <a:srgbClr val="FF0000"/>
                </a:solidFill>
              </a:rPr>
              <a:t>GANGRENOUS  TYPE </a:t>
            </a:r>
            <a:r>
              <a:rPr lang="en-IN" b="1" dirty="0" smtClean="0"/>
              <a:t>–there  is  burning pain(called  </a:t>
            </a:r>
            <a:r>
              <a:rPr lang="en-IN" b="1" dirty="0" err="1" smtClean="0"/>
              <a:t>St.Anthony’s</a:t>
            </a:r>
            <a:r>
              <a:rPr lang="en-IN" b="1" dirty="0" smtClean="0"/>
              <a:t> fire)  in  limbs with  inflammation  &amp;  </a:t>
            </a:r>
            <a:r>
              <a:rPr lang="en-IN" b="1" dirty="0" err="1" smtClean="0"/>
              <a:t>swelling.vesication</a:t>
            </a:r>
            <a:r>
              <a:rPr lang="en-IN" b="1" dirty="0" smtClean="0"/>
              <a:t>  ,gangrenous  ulceration  &amp;  sloughing  .Dry  gangrene  of  fingers ,toes , ears ,nose  or hands  &amp;  feet  occurs.</a:t>
            </a:r>
            <a:endParaRPr lang="en-IN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</a:rPr>
              <a:t>RICINUS COMMUNIS(CASTOR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FRUIT- 1.2 to 2.5 cm long. three lobed ,soft spiny, blue green or rose red when immature, brown and bristly when ripe and dry.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TOXALBUMEN</a:t>
            </a:r>
            <a:r>
              <a:rPr lang="en-US" b="1" dirty="0" smtClean="0"/>
              <a:t> – </a:t>
            </a:r>
            <a:r>
              <a:rPr lang="en-US" b="1" dirty="0" err="1" smtClean="0">
                <a:solidFill>
                  <a:srgbClr val="FF0000"/>
                </a:solidFill>
              </a:rPr>
              <a:t>Ricin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Entire plant is poisonous though </a:t>
            </a:r>
            <a:r>
              <a:rPr lang="en-US" b="1" dirty="0" smtClean="0">
                <a:solidFill>
                  <a:srgbClr val="FF0000"/>
                </a:solidFill>
              </a:rPr>
              <a:t>seeds are most poisonous.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Unbroken seeds are non poisonous when swallowed and when cooked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sz="6600" dirty="0" smtClean="0">
                <a:solidFill>
                  <a:srgbClr val="FF0000"/>
                </a:solidFill>
              </a:rPr>
              <a:t>CAPSICUM ANNUM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ACTIVE PRINCIPLE – Capsaicin.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NOT FATAL 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CRIMINAL USE-</a:t>
            </a:r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b="1" dirty="0" smtClean="0"/>
              <a:t>Powder is thrown into eyes  to      		facilitate robbery.</a:t>
            </a:r>
          </a:p>
          <a:p>
            <a:pPr>
              <a:buNone/>
            </a:pPr>
            <a:r>
              <a:rPr lang="en-US" b="1" dirty="0" smtClean="0"/>
              <a:t>                     Torture by introducing into    			vagina, rectum ,urethra or by 			rubbing  into female breasts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CAPSICUM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 smtClean="0"/>
              <a:t>CHILLIES(red  </a:t>
            </a:r>
            <a:r>
              <a:rPr lang="en-IN" b="1" dirty="0" err="1" smtClean="0"/>
              <a:t>pepper;mirch</a:t>
            </a:r>
            <a:r>
              <a:rPr lang="en-IN" b="1" dirty="0" smtClean="0"/>
              <a:t>) have  a  pungent  odour  &amp;  taste &amp; are  used   as a  condiment .</a:t>
            </a:r>
          </a:p>
          <a:p>
            <a:r>
              <a:rPr lang="en-IN" b="1" dirty="0" smtClean="0"/>
              <a:t>They  are  not  fatal.</a:t>
            </a:r>
          </a:p>
          <a:p>
            <a:r>
              <a:rPr lang="en-IN" b="1" dirty="0" smtClean="0">
                <a:solidFill>
                  <a:schemeClr val="accent2">
                    <a:lumMod val="75000"/>
                  </a:schemeClr>
                </a:solidFill>
              </a:rPr>
              <a:t>ACTIVE PRINCIPLE – CAPSSAICIN &amp; CAPSICIN.</a:t>
            </a:r>
          </a:p>
          <a:p>
            <a:r>
              <a:rPr lang="en-IN" b="1" dirty="0" smtClean="0"/>
              <a:t>Irritant poison &amp; causes  difficulty  in  swallowing ,pain in  stomach  &amp;  inflammation.</a:t>
            </a:r>
          </a:p>
          <a:p>
            <a:r>
              <a:rPr lang="en-IN" b="1" dirty="0" smtClean="0"/>
              <a:t>Irritation on skin &amp;  on  eyes  it  produces  </a:t>
            </a:r>
            <a:r>
              <a:rPr lang="en-IN" b="1" dirty="0" err="1" smtClean="0"/>
              <a:t>lachrymation</a:t>
            </a:r>
            <a:r>
              <a:rPr lang="en-IN" b="1" dirty="0" smtClean="0"/>
              <a:t> , burning  &amp;  redness.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CAPSICUM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 smtClean="0">
                <a:solidFill>
                  <a:schemeClr val="accent2"/>
                </a:solidFill>
              </a:rPr>
              <a:t>Rx </a:t>
            </a:r>
            <a:r>
              <a:rPr lang="en-IN" b="1" dirty="0" smtClean="0"/>
              <a:t> - bathe  affected  skin  in  vinegar  or  ice cold  water.</a:t>
            </a:r>
          </a:p>
          <a:p>
            <a:pPr>
              <a:buNone/>
            </a:pPr>
            <a:r>
              <a:rPr lang="en-IN" b="1" dirty="0" smtClean="0"/>
              <a:t>         - if  ingested , sucking  of  ice  cubes  or  sips  of  ice  cold  water.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accent2"/>
                </a:solidFill>
              </a:rPr>
              <a:t> CRIMINAL  USES  </a:t>
            </a:r>
            <a:r>
              <a:rPr lang="en-IN" b="1" dirty="0" smtClean="0"/>
              <a:t>- powder  is  thrown  into eyes  to  facilitate  robbery.</a:t>
            </a:r>
          </a:p>
          <a:p>
            <a:pPr>
              <a:buNone/>
            </a:pPr>
            <a:r>
              <a:rPr lang="en-IN" b="1" dirty="0" smtClean="0"/>
              <a:t>                            - when  theft  or  confession  of  some  guilt  has  to  be  obtained ,the  person  is  tortured  by  introducing  the  powder into  vagina , rectum ,urethra or  by rubbing  on  female  breast.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CAPSICUM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Dept. FM\Desktop\capsic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1676400"/>
            <a:ext cx="6477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CAPSICUM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ept. FM\Desktop\Semecarpus_anacardium_seeds_g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1628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SEMECARPUS ANACARDIUM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ept. FM\Desktop\Health-benefits-of-Marking-Nu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737" y="1774825"/>
            <a:ext cx="5556526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SEMECARPUS  ANACARDIUM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ACTIVE PRINCIPLE – </a:t>
            </a:r>
            <a:r>
              <a:rPr lang="en-US" b="1" dirty="0" err="1" smtClean="0"/>
              <a:t>semecarpol</a:t>
            </a:r>
            <a:r>
              <a:rPr lang="en-US" b="1" dirty="0" smtClean="0"/>
              <a:t> (0.1%) &amp; </a:t>
            </a:r>
            <a:r>
              <a:rPr lang="en-US" b="1" dirty="0" err="1" smtClean="0"/>
              <a:t>bhilawanol</a:t>
            </a:r>
            <a:r>
              <a:rPr lang="en-US" b="1" dirty="0" smtClean="0"/>
              <a:t> (1.5 to 17%).</a:t>
            </a:r>
          </a:p>
          <a:p>
            <a:pPr>
              <a:buNone/>
            </a:pPr>
            <a:r>
              <a:rPr lang="en-US" b="1" dirty="0" smtClean="0"/>
              <a:t>    FD – 5 to 10 g</a:t>
            </a:r>
          </a:p>
          <a:p>
            <a:pPr>
              <a:buNone/>
            </a:pPr>
            <a:r>
              <a:rPr lang="en-US" b="1" dirty="0" smtClean="0"/>
              <a:t>    FP – 12 to 24 hrs</a:t>
            </a:r>
          </a:p>
          <a:p>
            <a:pPr>
              <a:buNone/>
            </a:pPr>
            <a:r>
              <a:rPr lang="en-US" b="1" dirty="0" smtClean="0"/>
              <a:t>    TREATMENT –</a:t>
            </a:r>
          </a:p>
          <a:p>
            <a:pPr>
              <a:buNone/>
            </a:pPr>
            <a:r>
              <a:rPr lang="en-US" b="1" dirty="0" smtClean="0"/>
              <a:t>                           Gastric </a:t>
            </a:r>
            <a:r>
              <a:rPr lang="en-US" b="1" dirty="0" err="1" smtClean="0"/>
              <a:t>lavage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Demulcent</a:t>
            </a:r>
          </a:p>
          <a:p>
            <a:pPr>
              <a:buNone/>
            </a:pPr>
            <a:r>
              <a:rPr lang="en-US" b="1" dirty="0" smtClean="0"/>
              <a:t>                           Externally wash with </a:t>
            </a:r>
            <a:r>
              <a:rPr lang="en-US" b="1" dirty="0" err="1" smtClean="0"/>
              <a:t>luke</a:t>
            </a:r>
            <a:r>
              <a:rPr lang="en-US" b="1" dirty="0" smtClean="0"/>
              <a:t> warm                  		       water containing antiseptic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</a:t>
            </a:r>
            <a:r>
              <a:rPr lang="en-US" sz="5400" dirty="0" smtClean="0">
                <a:solidFill>
                  <a:srgbClr val="FF0000"/>
                </a:solidFill>
              </a:rPr>
              <a:t>SIGNS AND SYMPTOMS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b="1" dirty="0" smtClean="0">
                <a:latin typeface="Arial Rounded MT Bold" pitchFamily="34" charset="0"/>
              </a:rPr>
              <a:t>Applied externally  ,juice causes irritation and a painful blister which contains acrid serum which produces eczematous eruptions of </a:t>
            </a:r>
            <a:r>
              <a:rPr lang="en-US" b="1" dirty="0" err="1" smtClean="0">
                <a:latin typeface="Arial Rounded MT Bold" pitchFamily="34" charset="0"/>
              </a:rPr>
              <a:t>neighbouring</a:t>
            </a:r>
            <a:r>
              <a:rPr lang="en-US" b="1" dirty="0" smtClean="0">
                <a:latin typeface="Arial Rounded MT Bold" pitchFamily="34" charset="0"/>
              </a:rPr>
              <a:t>  skin with which it comes into contact and there is itching. </a:t>
            </a:r>
            <a:r>
              <a:rPr lang="en-US" b="1" dirty="0" smtClean="0">
                <a:solidFill>
                  <a:srgbClr val="C00000"/>
                </a:solidFill>
                <a:latin typeface="Arial Rounded MT Bold" pitchFamily="34" charset="0"/>
              </a:rPr>
              <a:t>The lesion resembles bruise</a:t>
            </a:r>
            <a:r>
              <a:rPr lang="en-US" b="1" dirty="0" smtClean="0">
                <a:latin typeface="Arial Rounded MT Bold" pitchFamily="34" charset="0"/>
              </a:rPr>
              <a:t>. Later ulcer develops &amp; there may be sloughing. By mouth in large doses produce blisters on throat &amp; severe GI irritation,  </a:t>
            </a:r>
            <a:r>
              <a:rPr lang="en-US" b="1" dirty="0" err="1" smtClean="0">
                <a:latin typeface="Arial Rounded MT Bold" pitchFamily="34" charset="0"/>
              </a:rPr>
              <a:t>dyspnoea</a:t>
            </a:r>
            <a:r>
              <a:rPr lang="en-US" b="1" dirty="0" smtClean="0">
                <a:latin typeface="Arial Rounded MT Bold" pitchFamily="34" charset="0"/>
              </a:rPr>
              <a:t>,    tachycardia,               hypertension,  cyanosis, absence of reflexes, delirium  ,coma &amp; death </a:t>
            </a: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255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DIFFERENTIATE FROM BRUISE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8201"/>
          <a:ext cx="8229600" cy="548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252232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itchFamily="34" charset="0"/>
                        </a:rPr>
                        <a:t>POINTS</a:t>
                      </a:r>
                      <a:endParaRPr lang="en-IN" sz="3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latin typeface="Arial Black" pitchFamily="34" charset="0"/>
                        </a:rPr>
                        <a:t>BRUISE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Arial Black" pitchFamily="34" charset="0"/>
                        </a:rPr>
                        <a:t>LESIONS   DUE  TO  SEMICARPUS</a:t>
                      </a:r>
                    </a:p>
                  </a:txBody>
                  <a:tcPr/>
                </a:tc>
              </a:tr>
              <a:tr h="41671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Irregular</a:t>
                      </a:r>
                    </a:p>
                  </a:txBody>
                  <a:tcPr/>
                </a:tc>
              </a:tr>
              <a:tr h="41671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MARGIN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Diffused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Sharp &amp;  clear</a:t>
                      </a:r>
                    </a:p>
                  </a:txBody>
                  <a:tcPr/>
                </a:tc>
              </a:tr>
              <a:tr h="41671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SWELLING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Absent</a:t>
                      </a:r>
                    </a:p>
                  </a:txBody>
                  <a:tcPr/>
                </a:tc>
              </a:tr>
              <a:tr h="41671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COLOUR 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Occurs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Does not</a:t>
                      </a:r>
                      <a:r>
                        <a:rPr lang="en-IN" b="1" baseline="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 </a:t>
                      </a:r>
                      <a:r>
                        <a:rPr lang="en-IN" b="1" baseline="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occur</a:t>
                      </a:r>
                      <a:endParaRPr lang="en-IN" b="1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1671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ITCHING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Present</a:t>
                      </a:r>
                    </a:p>
                  </a:txBody>
                  <a:tcPr/>
                </a:tc>
              </a:tr>
              <a:tr h="41671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BLISTERS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Present  on  margin</a:t>
                      </a:r>
                    </a:p>
                  </a:txBody>
                  <a:tcPr/>
                </a:tc>
              </a:tr>
              <a:tr h="67427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Rupture  of  capillaries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Chemical</a:t>
                      </a:r>
                      <a:r>
                        <a:rPr lang="en-IN" b="1" baseline="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 change</a:t>
                      </a:r>
                      <a:endParaRPr lang="en-IN" b="1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74278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EXTRAVASATION  IN  TISSUES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absent</a:t>
                      </a:r>
                    </a:p>
                  </a:txBody>
                  <a:tcPr/>
                </a:tc>
              </a:tr>
              <a:tr h="385302"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NAIL  BEDS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Nothing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Similar</a:t>
                      </a:r>
                      <a:r>
                        <a:rPr lang="en-IN" b="1" baseline="0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 lesion</a:t>
                      </a:r>
                      <a:endParaRPr lang="en-IN" b="1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CIRCUMSTANCES OF POISONING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smtClean="0"/>
              <a:t>    Accidental poisoning may result from administration of juice internally by quacks. Sometimes juice is introduced into vagina as a punishment for infidelity. To support a false charge of assault juice is applied to skin which produce lesions simulating bruises. Juice thrown into body to cause injury. For criminal abortion. Malingerers use the juice to produce </a:t>
            </a:r>
            <a:r>
              <a:rPr lang="en-US" b="1" dirty="0" err="1" smtClean="0"/>
              <a:t>ophthalmia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RICINUS COMMUNIS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ACTION </a:t>
            </a:r>
          </a:p>
          <a:p>
            <a:pPr>
              <a:buNone/>
            </a:pPr>
            <a:r>
              <a:rPr lang="en-US" sz="3600" b="1" dirty="0" smtClean="0"/>
              <a:t>              Blocks protein synthesis through                    	     inhibition of RNA polymerase.</a:t>
            </a:r>
          </a:p>
          <a:p>
            <a:pPr>
              <a:buNone/>
            </a:pPr>
            <a:r>
              <a:rPr lang="en-US" sz="4800" b="1" dirty="0" smtClean="0"/>
              <a:t>                </a:t>
            </a:r>
            <a:r>
              <a:rPr lang="en-US" sz="4800" b="1" dirty="0" smtClean="0">
                <a:solidFill>
                  <a:srgbClr val="FF0000"/>
                </a:solidFill>
              </a:rPr>
              <a:t>6000 times more      	   		powerful than cyanide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            </a:t>
            </a:r>
            <a:r>
              <a:rPr lang="en-US" sz="6000" dirty="0" smtClean="0">
                <a:solidFill>
                  <a:srgbClr val="FF0000"/>
                </a:solidFill>
              </a:rPr>
              <a:t>CALOTROPIS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Calotropis</a:t>
            </a:r>
            <a:r>
              <a:rPr lang="en-US" b="1" dirty="0" smtClean="0"/>
              <a:t>  </a:t>
            </a:r>
            <a:r>
              <a:rPr lang="en-US" b="1" dirty="0" err="1" smtClean="0"/>
              <a:t>gigantea</a:t>
            </a:r>
            <a:r>
              <a:rPr lang="en-US" b="1" dirty="0" smtClean="0"/>
              <a:t>  - purple flower.</a:t>
            </a:r>
          </a:p>
          <a:p>
            <a:pPr>
              <a:buNone/>
            </a:pPr>
            <a:r>
              <a:rPr lang="en-US" b="1" dirty="0" err="1" smtClean="0"/>
              <a:t>Calotropis</a:t>
            </a:r>
            <a:r>
              <a:rPr lang="en-US" b="1" dirty="0" smtClean="0"/>
              <a:t>  </a:t>
            </a:r>
            <a:r>
              <a:rPr lang="en-US" b="1" dirty="0" err="1" smtClean="0"/>
              <a:t>procera</a:t>
            </a:r>
            <a:r>
              <a:rPr lang="en-US" b="1" dirty="0" smtClean="0"/>
              <a:t> – white flower</a:t>
            </a:r>
          </a:p>
          <a:p>
            <a:pPr>
              <a:buNone/>
            </a:pPr>
            <a:r>
              <a:rPr lang="en-US" b="1" dirty="0" smtClean="0"/>
              <a:t>ACTIVE PRINCIPLE – </a:t>
            </a:r>
            <a:r>
              <a:rPr lang="en-US" b="1" dirty="0" err="1" smtClean="0"/>
              <a:t>uscharin</a:t>
            </a:r>
            <a:r>
              <a:rPr lang="en-US" b="1" dirty="0" smtClean="0"/>
              <a:t> ,</a:t>
            </a:r>
            <a:r>
              <a:rPr lang="en-US" b="1" dirty="0" err="1" smtClean="0"/>
              <a:t>calotoxin</a:t>
            </a:r>
            <a:r>
              <a:rPr lang="en-US" b="1" dirty="0" smtClean="0"/>
              <a:t> and </a:t>
            </a:r>
            <a:r>
              <a:rPr lang="en-US" b="1" dirty="0" err="1" smtClean="0"/>
              <a:t>calotropin</a:t>
            </a:r>
            <a:r>
              <a:rPr lang="en-US" b="1" dirty="0" smtClean="0"/>
              <a:t>(glycoside).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WHEN APPLIED TO SKIN  PRODUCES REDNESS AND VESICATION.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root is highly poisonous to cobras  and other poisonous snakes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CALOTROPIS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Dept. FM\Desktop\calotrop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05851" y="1774825"/>
            <a:ext cx="6932297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CALOTROPIS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Dept. FM\Desktop\trop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2362200"/>
            <a:ext cx="3505200" cy="3781425"/>
          </a:xfrm>
          <a:prstGeom prst="rect">
            <a:avLst/>
          </a:prstGeom>
          <a:noFill/>
        </p:spPr>
      </p:pic>
      <p:pic>
        <p:nvPicPr>
          <p:cNvPr id="1026" name="Picture 2" descr="C:\Users\Dept. FM\Desktop\calotropi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3429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SIGNS AND SYMPTOMS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4400" b="1" dirty="0" smtClean="0"/>
              <a:t>ORALLY – acrid  bitter  taste, burning  pain in throat and stomach,  </a:t>
            </a:r>
            <a:r>
              <a:rPr lang="en-US" sz="4400" b="1" dirty="0" err="1" smtClean="0"/>
              <a:t>salivation,stomatitis</a:t>
            </a:r>
            <a:r>
              <a:rPr lang="en-US" sz="4400" b="1" dirty="0" smtClean="0"/>
              <a:t>,  </a:t>
            </a:r>
            <a:r>
              <a:rPr lang="en-US" sz="4400" b="1" dirty="0" err="1" smtClean="0"/>
              <a:t>vomiting,diarrhoea,dilated</a:t>
            </a:r>
            <a:r>
              <a:rPr lang="en-US" sz="4400" b="1" dirty="0" smtClean="0"/>
              <a:t> pupils, </a:t>
            </a:r>
            <a:r>
              <a:rPr lang="en-US" sz="4400" b="1" dirty="0" err="1" smtClean="0"/>
              <a:t>tetanic</a:t>
            </a:r>
            <a:r>
              <a:rPr lang="en-US" sz="4400" b="1" dirty="0" smtClean="0"/>
              <a:t> convulsions, collapse and death</a:t>
            </a:r>
            <a:endParaRPr lang="en-US" sz="4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           </a:t>
            </a:r>
            <a:r>
              <a:rPr lang="en-US" sz="8000" dirty="0" smtClean="0">
                <a:solidFill>
                  <a:srgbClr val="FF0000"/>
                </a:solidFill>
              </a:rPr>
              <a:t>CALOTROPIS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FP -6 TO 12 Hrs.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TREATMENT – Stomach wash, demulcents 			and   symptomatic.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PM -  Dilated </a:t>
            </a:r>
            <a:r>
              <a:rPr lang="en-US" b="1" dirty="0" err="1" smtClean="0"/>
              <a:t>pupils,froth</a:t>
            </a:r>
            <a:r>
              <a:rPr lang="en-US" b="1" dirty="0" smtClean="0"/>
              <a:t> at the nostrils, 			</a:t>
            </a:r>
            <a:r>
              <a:rPr lang="en-US" b="1" dirty="0" err="1" smtClean="0"/>
              <a:t>stomatitis</a:t>
            </a:r>
            <a:r>
              <a:rPr lang="en-US" b="1" dirty="0" smtClean="0"/>
              <a:t> and inflammation of GIT. 		Abdominal viscera and </a:t>
            </a:r>
            <a:r>
              <a:rPr lang="en-US" b="1" dirty="0" err="1" smtClean="0"/>
              <a:t>and</a:t>
            </a:r>
            <a:r>
              <a:rPr lang="en-US" b="1" dirty="0" smtClean="0"/>
              <a:t> brain 		are congested.</a:t>
            </a:r>
            <a:endParaRPr lang="en-US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CIRCUMSTANCES OF POISONING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Flowers, leaves and fruits are used in Indian medicine.</a:t>
            </a:r>
          </a:p>
          <a:p>
            <a:pPr>
              <a:buNone/>
            </a:pPr>
            <a:r>
              <a:rPr lang="en-US" b="1" dirty="0" smtClean="0"/>
              <a:t>For criminal abortion</a:t>
            </a:r>
          </a:p>
          <a:p>
            <a:pPr>
              <a:buNone/>
            </a:pPr>
            <a:r>
              <a:rPr lang="en-US" b="1" dirty="0" smtClean="0"/>
              <a:t>Rarely for suicide, homicide and infanticide</a:t>
            </a:r>
          </a:p>
          <a:p>
            <a:pPr>
              <a:buNone/>
            </a:pPr>
            <a:r>
              <a:rPr lang="en-US" b="1" dirty="0" smtClean="0"/>
              <a:t>Juice is used as vesicant, depilatory and for chronic skin infection.</a:t>
            </a:r>
          </a:p>
          <a:p>
            <a:pPr>
              <a:buNone/>
            </a:pPr>
            <a:r>
              <a:rPr lang="en-US" b="1" dirty="0" smtClean="0"/>
              <a:t>Occasionally to produce artificial bruise</a:t>
            </a:r>
          </a:p>
          <a:p>
            <a:pPr>
              <a:buNone/>
            </a:pPr>
            <a:r>
              <a:rPr lang="en-US" b="1" dirty="0" smtClean="0"/>
              <a:t>As a cattle poison.</a:t>
            </a:r>
            <a:endParaRPr lang="en-US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ANIMAL  POISON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Cantharides 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Scorpion 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Snakes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CANTHARIDES</a:t>
            </a:r>
            <a:endParaRPr lang="en-US" sz="7200" dirty="0"/>
          </a:p>
        </p:txBody>
      </p:sp>
      <p:pic>
        <p:nvPicPr>
          <p:cNvPr id="1026" name="Picture 2" descr="C:\Users\Dept. FM\Desktop\spanish fl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0062"/>
            <a:ext cx="48768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8000" dirty="0" smtClean="0">
                <a:solidFill>
                  <a:srgbClr val="00B050"/>
                </a:solidFill>
              </a:rPr>
              <a:t>CANTHARIDES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>
                <a:solidFill>
                  <a:schemeClr val="accent2"/>
                </a:solidFill>
              </a:rPr>
              <a:t>SPANISH  FLY  (BLISTER  BEETLE</a:t>
            </a:r>
            <a:r>
              <a:rPr lang="en-IN" b="1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    2cm long  &amp;  0.6cm  broad.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Powder  of  dried  body  is  greyish  brown  &amp;  contains  shiny  green  particles.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>
                <a:solidFill>
                  <a:schemeClr val="accent2"/>
                </a:solidFill>
              </a:rPr>
              <a:t>ACTIVE  PRINCIPLE – </a:t>
            </a:r>
            <a:r>
              <a:rPr lang="en-IN" b="1" dirty="0" err="1" smtClean="0">
                <a:solidFill>
                  <a:schemeClr val="accent2"/>
                </a:solidFill>
              </a:rPr>
              <a:t>cantharidin</a:t>
            </a:r>
            <a:r>
              <a:rPr lang="en-IN" b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locally  irritant  &amp;  NEPHROTOXIC.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Indian fly is  2.5  cm  long  &amp; 0.8  cm  broad.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Contains  2.9% </a:t>
            </a:r>
            <a:r>
              <a:rPr lang="en-IN" b="1" dirty="0" err="1" smtClean="0"/>
              <a:t>cantharidin</a:t>
            </a:r>
            <a:endParaRPr lang="en-IN" b="1" dirty="0" smtClean="0"/>
          </a:p>
          <a:p>
            <a:pPr>
              <a:buFont typeface="Wingdings" pitchFamily="2" charset="2"/>
              <a:buChar char="v"/>
            </a:pPr>
            <a:r>
              <a:rPr lang="en-IN" b="1" dirty="0" err="1" smtClean="0"/>
              <a:t>Cantharidin</a:t>
            </a:r>
            <a:r>
              <a:rPr lang="en-IN" b="1" dirty="0" smtClean="0"/>
              <a:t>  is  readily  absorbed  from all surfaces.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9600" dirty="0" smtClean="0">
                <a:solidFill>
                  <a:srgbClr val="00B050"/>
                </a:solidFill>
              </a:rPr>
              <a:t>SYMPTOMS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chemeClr val="accent2"/>
                </a:solidFill>
              </a:rPr>
              <a:t>On skin </a:t>
            </a:r>
            <a:r>
              <a:rPr lang="en-IN" b="1" dirty="0" smtClean="0"/>
              <a:t>–redness  &amp;  burning  are  produced   after   2  to  3   hrs   followed  by   </a:t>
            </a:r>
            <a:r>
              <a:rPr lang="en-IN" b="1" dirty="0" err="1" smtClean="0"/>
              <a:t>vesication</a:t>
            </a:r>
            <a:r>
              <a:rPr lang="en-IN" b="1" dirty="0" smtClean="0"/>
              <a:t>.</a:t>
            </a:r>
          </a:p>
          <a:p>
            <a:r>
              <a:rPr lang="en-IN" b="1" dirty="0" smtClean="0">
                <a:solidFill>
                  <a:schemeClr val="accent2"/>
                </a:solidFill>
              </a:rPr>
              <a:t>Internally</a:t>
            </a:r>
            <a:r>
              <a:rPr lang="en-IN" b="1" dirty="0" smtClean="0"/>
              <a:t> , within  half  to  two  hrs , burning sensation  in  mouth  &amp;   throat, followed  by   pain   in  stomach  , </a:t>
            </a:r>
            <a:r>
              <a:rPr lang="en-IN" b="1" dirty="0" err="1" smtClean="0"/>
              <a:t>nv</a:t>
            </a:r>
            <a:r>
              <a:rPr lang="en-IN" b="1" dirty="0" smtClean="0"/>
              <a:t>  of  bloody   mucus ,  severe thirst,  </a:t>
            </a:r>
            <a:r>
              <a:rPr lang="en-IN" b="1" dirty="0" err="1" smtClean="0"/>
              <a:t>dysphagia</a:t>
            </a:r>
            <a:r>
              <a:rPr lang="en-IN" b="1" dirty="0" smtClean="0"/>
              <a:t> &amp;  difficulty in  speech. Dull pain in loins .urine  is  scanty &amp; blood  stained .                                        </a:t>
            </a:r>
            <a:r>
              <a:rPr lang="en-IN" b="1" dirty="0" err="1" smtClean="0"/>
              <a:t>priapism</a:t>
            </a:r>
            <a:r>
              <a:rPr lang="en-IN" b="1" dirty="0" smtClean="0"/>
              <a:t> &amp; </a:t>
            </a:r>
            <a:r>
              <a:rPr lang="en-IN" b="1" dirty="0" err="1" smtClean="0"/>
              <a:t>tenesmus.abortion</a:t>
            </a:r>
            <a:r>
              <a:rPr lang="en-IN" b="1" dirty="0" smtClean="0"/>
              <a:t> ; prostration , convulsions coma &amp;  death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RICINUS –SIGNS AND SYMPTOMS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sz="3600" b="1" dirty="0" smtClean="0"/>
              <a:t>Dust of seeds may cause watering of eyes, conjunctivitis, sneezing, acute nasal inflammation ,headache, </a:t>
            </a:r>
            <a:r>
              <a:rPr lang="en-US" sz="3600" b="1" dirty="0" err="1" smtClean="0"/>
              <a:t>pharyngitis</a:t>
            </a:r>
            <a:r>
              <a:rPr lang="en-US" sz="3600" b="1" dirty="0" smtClean="0"/>
              <a:t>, asthmatic bronchitis, dermatitis and gastric upset.</a:t>
            </a:r>
          </a:p>
          <a:p>
            <a:pPr algn="just">
              <a:buNone/>
            </a:pPr>
            <a:r>
              <a:rPr lang="en-US" sz="3600" b="1" dirty="0" smtClean="0"/>
              <a:t>    Burning in mouth, throat and stomach, oral mucosa, salivation, nausea, </a:t>
            </a:r>
            <a:r>
              <a:rPr lang="en-US" sz="3600" b="1" dirty="0" err="1" smtClean="0"/>
              <a:t>vomitting</a:t>
            </a:r>
            <a:r>
              <a:rPr lang="en-US" sz="3600" b="1" dirty="0" smtClean="0"/>
              <a:t> bloody </a:t>
            </a:r>
            <a:r>
              <a:rPr lang="en-US" sz="3600" b="1" dirty="0" err="1" smtClean="0"/>
              <a:t>diarrhoea</a:t>
            </a:r>
            <a:r>
              <a:rPr lang="en-US" sz="3600" b="1" dirty="0" smtClean="0"/>
              <a:t>, severe abdominal pain and thirst.</a:t>
            </a:r>
            <a:endParaRPr lang="en-US" sz="36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BLISTERS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ept. FM\Desktop\blist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635250"/>
            <a:ext cx="476250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 smtClean="0">
                <a:solidFill>
                  <a:srgbClr val="00B050"/>
                </a:solidFill>
              </a:rPr>
              <a:t>FD , FP ,Rx  &amp;  PM  APP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>
                <a:solidFill>
                  <a:schemeClr val="accent2"/>
                </a:solidFill>
              </a:rPr>
              <a:t>FD</a:t>
            </a:r>
            <a:r>
              <a:rPr lang="en-IN" b="1" dirty="0" smtClean="0"/>
              <a:t> – 15 to 50 mg of  </a:t>
            </a:r>
            <a:r>
              <a:rPr lang="en-IN" b="1" dirty="0" err="1" smtClean="0"/>
              <a:t>cantharidin</a:t>
            </a:r>
            <a:r>
              <a:rPr lang="en-IN" b="1" dirty="0" smtClean="0"/>
              <a:t> or  one &amp; half  to  3  g of  powdered  cantharides.</a:t>
            </a:r>
          </a:p>
          <a:p>
            <a:pPr>
              <a:buNone/>
            </a:pPr>
            <a:r>
              <a:rPr lang="en-IN" b="1" dirty="0" smtClean="0">
                <a:solidFill>
                  <a:schemeClr val="accent2"/>
                </a:solidFill>
              </a:rPr>
              <a:t>FP</a:t>
            </a:r>
            <a:r>
              <a:rPr lang="en-IN" b="1" dirty="0" smtClean="0"/>
              <a:t>- 24  to  56   hrs.</a:t>
            </a:r>
          </a:p>
          <a:p>
            <a:pPr>
              <a:buNone/>
            </a:pPr>
            <a:r>
              <a:rPr lang="en-IN" b="1" dirty="0" smtClean="0">
                <a:solidFill>
                  <a:schemeClr val="accent2"/>
                </a:solidFill>
              </a:rPr>
              <a:t>Rx</a:t>
            </a:r>
            <a:r>
              <a:rPr lang="en-IN" b="1" dirty="0" smtClean="0"/>
              <a:t>  -  SW , D &amp; S .</a:t>
            </a:r>
          </a:p>
          <a:p>
            <a:pPr>
              <a:buNone/>
            </a:pPr>
            <a:r>
              <a:rPr lang="en-IN" b="1" dirty="0" smtClean="0">
                <a:solidFill>
                  <a:schemeClr val="accent2"/>
                </a:solidFill>
              </a:rPr>
              <a:t>PM</a:t>
            </a:r>
            <a:r>
              <a:rPr lang="en-IN" b="1" dirty="0" smtClean="0"/>
              <a:t>  -  inflammation  , </a:t>
            </a:r>
            <a:r>
              <a:rPr lang="en-IN" b="1" dirty="0" err="1" smtClean="0"/>
              <a:t>vesication</a:t>
            </a:r>
            <a:r>
              <a:rPr lang="en-IN" b="1" dirty="0" smtClean="0"/>
              <a:t> , swelling , ulceration , congestion , </a:t>
            </a:r>
            <a:r>
              <a:rPr lang="en-IN" b="1" dirty="0" err="1" smtClean="0"/>
              <a:t>petechial</a:t>
            </a:r>
            <a:r>
              <a:rPr lang="en-IN" b="1" dirty="0" smtClean="0"/>
              <a:t>  haemorrhages , erosion from  mouth  to  upper  small  intestine. Particles  of  insect  sticks  to  mucosa . Urinary  organs – inflamed  &amp; hemorrhagic. Hemorrhagic  heart  &amp;  lungs.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00B050"/>
                </a:solidFill>
              </a:rPr>
              <a:t>CIRCUMSTANCES  OF  POISONING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4800" dirty="0" smtClean="0"/>
              <a:t>Accidental  poisoning  by  its   external  application  as  counter  irritant.</a:t>
            </a:r>
          </a:p>
          <a:p>
            <a:pPr algn="just"/>
            <a:r>
              <a:rPr lang="en-IN" sz="4800" dirty="0" smtClean="0"/>
              <a:t>Aphrodisiac.</a:t>
            </a:r>
          </a:p>
          <a:p>
            <a:pPr algn="just"/>
            <a:r>
              <a:rPr lang="en-IN" sz="4800" dirty="0" smtClean="0"/>
              <a:t>Criminal  abortion.</a:t>
            </a:r>
            <a:endParaRPr lang="en-US"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7200" dirty="0" err="1" smtClean="0">
                <a:solidFill>
                  <a:srgbClr val="FF0000"/>
                </a:solidFill>
              </a:rPr>
              <a:t>Ricinus</a:t>
            </a:r>
            <a:r>
              <a:rPr lang="en-IN" sz="7200" dirty="0" smtClean="0">
                <a:solidFill>
                  <a:srgbClr val="FF0000"/>
                </a:solidFill>
              </a:rPr>
              <a:t> fruit  &amp; seed.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2400" dirty="0" smtClean="0"/>
              <a:t>FRUIT</a:t>
            </a:r>
            <a:endParaRPr lang="en-IN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sz="2800" b="1" dirty="0" smtClean="0"/>
              <a:t>FRUIT-1.2 to 2.5 cm. long.</a:t>
            </a:r>
          </a:p>
          <a:p>
            <a:pPr>
              <a:buNone/>
            </a:pPr>
            <a:r>
              <a:rPr lang="en-IN" sz="2800" b="1" dirty="0" smtClean="0"/>
              <a:t>      3 </a:t>
            </a:r>
            <a:r>
              <a:rPr lang="en-IN" sz="2800" b="1" dirty="0" err="1" smtClean="0"/>
              <a:t>lobed,ss,bg,rr</a:t>
            </a:r>
            <a:r>
              <a:rPr lang="en-IN" sz="2800" b="1" dirty="0" smtClean="0"/>
              <a:t> when  	immature.</a:t>
            </a:r>
          </a:p>
          <a:p>
            <a:pPr>
              <a:buNone/>
            </a:pPr>
            <a:r>
              <a:rPr lang="en-IN" sz="2800" b="1" dirty="0" smtClean="0"/>
              <a:t>       brown &amp; bristly   	when  ripe</a:t>
            </a:r>
          </a:p>
          <a:p>
            <a:pPr>
              <a:buNone/>
            </a:pPr>
            <a:r>
              <a:rPr lang="en-IN" sz="3200" b="1" dirty="0" smtClean="0">
                <a:solidFill>
                  <a:srgbClr val="FF0000"/>
                </a:solidFill>
              </a:rPr>
              <a:t>Entire plant is  poisonous.</a:t>
            </a:r>
          </a:p>
          <a:p>
            <a:endParaRPr lang="en-IN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SEED – variable ,smooth ,flattened ,oval ,mottled  &amp;  dark  brown or  white  with  yellow  brown or  gray markings  or  wholly  black  or  red. Size – big  &amp; small. small seeds  are  1.2 cm long  &amp; 0.8 cm broad &amp; resemble  croton seeds</a:t>
            </a:r>
            <a:r>
              <a:rPr lang="en-IN" dirty="0" smtClean="0"/>
              <a:t>. </a:t>
            </a:r>
            <a:r>
              <a:rPr lang="en-IN" sz="2800" dirty="0" smtClean="0">
                <a:solidFill>
                  <a:srgbClr val="FF0000"/>
                </a:solidFill>
                <a:latin typeface="Arial Black" pitchFamily="34" charset="0"/>
              </a:rPr>
              <a:t>MOST</a:t>
            </a:r>
            <a:r>
              <a:rPr lang="en-IN" sz="2800" b="1" dirty="0" smtClean="0">
                <a:solidFill>
                  <a:srgbClr val="FF0000"/>
                </a:solidFill>
                <a:latin typeface="Arial Black" pitchFamily="34" charset="0"/>
              </a:rPr>
              <a:t> POISONOUS</a:t>
            </a:r>
            <a:endParaRPr lang="en-IN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RICINUS –SIGNS AND SYMPTOMS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sz="4400" b="1" dirty="0" smtClean="0"/>
              <a:t>Impaired sight,  weak rapid pulse, cramps in calves and abdominal  muscles ,</a:t>
            </a:r>
            <a:r>
              <a:rPr lang="en-US" sz="4400" b="1" dirty="0" err="1" smtClean="0"/>
              <a:t>haemolysis</a:t>
            </a:r>
            <a:r>
              <a:rPr lang="en-US" sz="4400" b="1" dirty="0" smtClean="0"/>
              <a:t>, drowsiness, delirium , convulsions, shallow breathing, </a:t>
            </a:r>
            <a:r>
              <a:rPr lang="en-US" sz="4400" b="1" dirty="0" err="1" smtClean="0"/>
              <a:t>uraemia</a:t>
            </a:r>
            <a:r>
              <a:rPr lang="en-US" sz="4400" b="1" dirty="0" smtClean="0"/>
              <a:t>, jaundice, dehydration, collapse and death</a:t>
            </a:r>
            <a:endParaRPr lang="en-US" sz="4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RICINUS COMMUNIS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ept. FM\Desktop\ricin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676400"/>
            <a:ext cx="4800600" cy="4800600"/>
          </a:xfrm>
          <a:prstGeom prst="rect">
            <a:avLst/>
          </a:prstGeom>
          <a:noFill/>
        </p:spPr>
      </p:pic>
      <p:pic>
        <p:nvPicPr>
          <p:cNvPr id="3" name="Picture 2" descr="C:\Users\Dept. FM\Desktop\3401792-castor-oil-plant-ricinus-commun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362200"/>
            <a:ext cx="3124200" cy="2640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RICINUS COMMUNIS - SEEDS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ept. FM\Desktop\commun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752600"/>
            <a:ext cx="5334000" cy="4876800"/>
          </a:xfrm>
          <a:prstGeom prst="rect">
            <a:avLst/>
          </a:prstGeom>
          <a:noFill/>
        </p:spPr>
      </p:pic>
      <p:pic>
        <p:nvPicPr>
          <p:cNvPr id="3" name="Picture 2" descr="C:\Users\Dept. FM\Desktop\castor se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67000"/>
            <a:ext cx="3124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342</TotalTime>
  <Words>2009</Words>
  <Application>Microsoft Office PowerPoint</Application>
  <PresentationFormat>On-screen Show (4:3)</PresentationFormat>
  <Paragraphs>212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Module</vt:lpstr>
      <vt:lpstr>DR.SANJU.S ASSISTANT PROFESSOR DEPT OF FORENSIC MEDICINE AND TOXICOLOGY</vt:lpstr>
      <vt:lpstr> PHYTOTOXIN</vt:lpstr>
      <vt:lpstr>RICINUS COMMUNIS(CASTOR)</vt:lpstr>
      <vt:lpstr>RICINUS COMMUNIS</vt:lpstr>
      <vt:lpstr>RICINUS –SIGNS AND SYMPTOMS</vt:lpstr>
      <vt:lpstr>Ricinus fruit  &amp; seed.</vt:lpstr>
      <vt:lpstr>RICINUS –SIGNS AND SYMPTOMS</vt:lpstr>
      <vt:lpstr>RICINUS COMMUNIS</vt:lpstr>
      <vt:lpstr>RICINUS COMMUNIS - SEEDS</vt:lpstr>
      <vt:lpstr>FD,FP ,TREATMENT &amp; PM</vt:lpstr>
      <vt:lpstr>CIRCUMSTANCES  OF  POISONING</vt:lpstr>
      <vt:lpstr>ABRUS PRECATORIOUS</vt:lpstr>
      <vt:lpstr>ABRUS  PRECATORIUS</vt:lpstr>
      <vt:lpstr>ABRUS PRECATORIOUS</vt:lpstr>
      <vt:lpstr>ABRUS PRECATORIOUS</vt:lpstr>
      <vt:lpstr>SIGNS AND SYMPTOMS</vt:lpstr>
      <vt:lpstr>AS A CATTLE POISON</vt:lpstr>
      <vt:lpstr>IN MAN</vt:lpstr>
      <vt:lpstr>FD,FP,TREATMENT &amp; PM </vt:lpstr>
      <vt:lpstr>   AS  OF  VIPERINE  SNAKE  BITE </vt:lpstr>
      <vt:lpstr>CIRCUMSTANCES  OF  POISONING</vt:lpstr>
      <vt:lpstr>CROTON TIG</vt:lpstr>
      <vt:lpstr>CROTON TIG</vt:lpstr>
      <vt:lpstr>CROTON TIG-SYMPTOMS,FD &amp; FP</vt:lpstr>
      <vt:lpstr>                ERGOT</vt:lpstr>
      <vt:lpstr>                    ERGOT</vt:lpstr>
      <vt:lpstr>ACTION,FD,FP,TREATMENT</vt:lpstr>
      <vt:lpstr>               ERGOTISM</vt:lpstr>
      <vt:lpstr>               ERGOTISM</vt:lpstr>
      <vt:lpstr>           CAPSICUM ANNUM</vt:lpstr>
      <vt:lpstr>CAPSICUM</vt:lpstr>
      <vt:lpstr>CAPSICUM</vt:lpstr>
      <vt:lpstr>CAPSICUM</vt:lpstr>
      <vt:lpstr>CAPSICUM</vt:lpstr>
      <vt:lpstr>SEMECARPUS ANACARDIUM</vt:lpstr>
      <vt:lpstr>SEMECARPUS  ANACARDIUM</vt:lpstr>
      <vt:lpstr>         SIGNS AND SYMPTOMS</vt:lpstr>
      <vt:lpstr>DIFFERENTIATE FROM BRUISE</vt:lpstr>
      <vt:lpstr>CIRCUMSTANCES OF POISONING</vt:lpstr>
      <vt:lpstr>            CALOTROPIS</vt:lpstr>
      <vt:lpstr>CALOTROPIS</vt:lpstr>
      <vt:lpstr>CALOTROPIS</vt:lpstr>
      <vt:lpstr>SIGNS AND SYMPTOMS</vt:lpstr>
      <vt:lpstr>           CALOTROPIS</vt:lpstr>
      <vt:lpstr>CIRCUMSTANCES OF POISONING</vt:lpstr>
      <vt:lpstr>ANIMAL  POISON</vt:lpstr>
      <vt:lpstr>CANTHARIDES</vt:lpstr>
      <vt:lpstr>CANTHARIDES</vt:lpstr>
      <vt:lpstr>SYMPTOMS</vt:lpstr>
      <vt:lpstr>BLISTERS</vt:lpstr>
      <vt:lpstr>FD , FP ,Rx  &amp;  PM  APP</vt:lpstr>
      <vt:lpstr>CIRCUMSTANCES  OF  POISONING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 IRRITANTS</dc:title>
  <dc:creator>Dept. FM</dc:creator>
  <cp:lastModifiedBy>Dept. FM</cp:lastModifiedBy>
  <cp:revision>120</cp:revision>
  <dcterms:created xsi:type="dcterms:W3CDTF">2006-08-16T00:00:00Z</dcterms:created>
  <dcterms:modified xsi:type="dcterms:W3CDTF">2021-08-27T05:38:07Z</dcterms:modified>
</cp:coreProperties>
</file>